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117" d="100"/>
          <a:sy n="117" d="100"/>
        </p:scale>
        <p:origin x="3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E6B1A78-3280-4E4D-8C9D-CAC73724D6D5}" type="datetime1">
              <a:rPr lang="en-US" smtClean="0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9523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0BBCC6-1138-42FA-98CB-4BD765BB72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952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20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FA74A-C617-4C4E-9B97-814E3E40A99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93602D-42C7-4F62-966D-8A72714C2F6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9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FA74A-C617-4C4E-9B97-814E3E40A99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93602D-42C7-4F62-966D-8A72714C2F6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00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FA74A-C617-4C4E-9B97-814E3E40A99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93602D-42C7-4F62-966D-8A72714C2F6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22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FA74A-C617-4C4E-9B97-814E3E40A99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93602D-42C7-4F62-966D-8A72714C2F6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3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What’s New for NJ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3657600"/>
            <a:ext cx="5600700" cy="15430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NJ 1040 Instructions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NJ Division of Taxation Website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11-30-2017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84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NJ Tax Updates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598714" y="1556657"/>
            <a:ext cx="7721654" cy="484414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Pension exclusion amounts will be increased over a 4 - year period</a:t>
            </a:r>
          </a:p>
          <a:p>
            <a:pPr lvl="1"/>
            <a:r>
              <a:rPr lang="en-US" altLang="en-US" dirty="0"/>
              <a:t>For 2017, exclusion amounts are:</a:t>
            </a:r>
          </a:p>
          <a:p>
            <a:pPr lvl="2"/>
            <a:r>
              <a:rPr lang="en-US" altLang="en-US" dirty="0"/>
              <a:t>$40,000 – Married Filing Joint/CU Filing Joint (MFJ)</a:t>
            </a:r>
          </a:p>
          <a:p>
            <a:pPr lvl="2"/>
            <a:r>
              <a:rPr lang="en-US" altLang="en-US" dirty="0"/>
              <a:t>$20,000 – Married Filing Separate (MFS)</a:t>
            </a:r>
          </a:p>
          <a:p>
            <a:pPr lvl="2"/>
            <a:r>
              <a:rPr lang="en-US" altLang="en-US" dirty="0"/>
              <a:t>$30,000 – Single (S), Head of Household (</a:t>
            </a:r>
            <a:r>
              <a:rPr lang="en-US" altLang="en-US" dirty="0" err="1"/>
              <a:t>HoH</a:t>
            </a:r>
            <a:r>
              <a:rPr lang="en-US" altLang="en-US" dirty="0"/>
              <a:t>), Qualifying Widow(</a:t>
            </a:r>
            <a:r>
              <a:rPr lang="en-US" altLang="en-US" dirty="0" err="1"/>
              <a:t>er</a:t>
            </a:r>
            <a:r>
              <a:rPr lang="en-US" altLang="en-US" dirty="0"/>
              <a:t>)/ Surviving CU Partner (QW)</a:t>
            </a:r>
          </a:p>
          <a:p>
            <a:pPr lvl="1"/>
            <a:r>
              <a:rPr lang="en-US" altLang="en-US" dirty="0"/>
              <a:t>Income limit for eligibility for pension exclusion still $100,000 or less on NJ 1040 Line 26 Total Income</a:t>
            </a:r>
          </a:p>
          <a:p>
            <a:pPr lvl="1"/>
            <a:r>
              <a:rPr lang="en-US" altLang="en-US" dirty="0"/>
              <a:t>For years 2018 – 2020, limits will increase annually by $20,000 for MFJ, $10,000 for MFS, and $15,000 for S, </a:t>
            </a:r>
            <a:r>
              <a:rPr lang="en-US" altLang="en-US" dirty="0" err="1"/>
              <a:t>HoH</a:t>
            </a:r>
            <a:r>
              <a:rPr lang="en-US" altLang="en-US" dirty="0"/>
              <a:t>, QW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11-30-2017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NJ TAX TY2016 v1.1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1E97C6-B5EA-4059-8D5E-F0990EFE7977}" type="slidenum"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pic>
        <p:nvPicPr>
          <p:cNvPr id="7" name="Picture 2" descr="NJ NJ" title="NJ NJ">
            <a:extLst>
              <a:ext uri="{FF2B5EF4-FFF2-40B4-BE49-F238E27FC236}">
                <a16:creationId xmlns:a16="http://schemas.microsoft.com/office/drawing/2014/main" id="{912C5B35-AC14-44B8-8F16-624D39F2DD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8899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NJ Tax Updates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56657"/>
            <a:ext cx="7710768" cy="484414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New personal exemption for veterans</a:t>
            </a:r>
          </a:p>
          <a:p>
            <a:pPr lvl="1"/>
            <a:r>
              <a:rPr lang="en-US" altLang="en-US" dirty="0"/>
              <a:t>$3,000</a:t>
            </a:r>
          </a:p>
          <a:p>
            <a:pPr lvl="2"/>
            <a:r>
              <a:rPr lang="en-US" altLang="en-US" dirty="0"/>
              <a:t>If MFJ and both are veterans, each receives $3,000 exemption</a:t>
            </a:r>
          </a:p>
          <a:p>
            <a:pPr lvl="1"/>
            <a:r>
              <a:rPr lang="en-US" altLang="en-US" dirty="0"/>
              <a:t>Must be honorably discharged or released under honorable circumstances from active duty in Armed Forces by last day of tax year</a:t>
            </a:r>
          </a:p>
          <a:p>
            <a:pPr lvl="2"/>
            <a:r>
              <a:rPr lang="en-US" altLang="en-US" dirty="0"/>
              <a:t>Must provide a copy of DD-214 Certificate of Release or Discharge from Active Duty the first time you apply for this exemption</a:t>
            </a:r>
          </a:p>
          <a:p>
            <a:pPr lvl="2"/>
            <a:r>
              <a:rPr lang="en-US" altLang="en-US" dirty="0"/>
              <a:t>Submit DD-214 along with Veterans Exemption Submission Form before or with income tax return</a:t>
            </a:r>
          </a:p>
          <a:p>
            <a:pPr lvl="2"/>
            <a:r>
              <a:rPr lang="en-US" altLang="en-US" dirty="0"/>
              <a:t>Details for submission can be found on: http://www.state.nj.us/treasury/taxation/newexemptionveterans.shtml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11-30-2017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NJ TAX TY2016 v1.1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1E97C6-B5EA-4059-8D5E-F0990EFE7977}" type="slidenum"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pic>
        <p:nvPicPr>
          <p:cNvPr id="7" name="Picture 2" descr="NJ NJ" title="NJ NJ">
            <a:extLst>
              <a:ext uri="{FF2B5EF4-FFF2-40B4-BE49-F238E27FC236}">
                <a16:creationId xmlns:a16="http://schemas.microsoft.com/office/drawing/2014/main" id="{BBE8987D-DEF4-47BC-A6A6-DBD3ABD8B7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55175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NJ Tax Updates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45771"/>
            <a:ext cx="7710768" cy="4855029"/>
          </a:xfrm>
        </p:spPr>
        <p:txBody>
          <a:bodyPr>
            <a:normAutofit/>
          </a:bodyPr>
          <a:lstStyle/>
          <a:p>
            <a:r>
              <a:rPr lang="en-US" altLang="en-US" dirty="0"/>
              <a:t>Wounded Warrior Caregiver Credit </a:t>
            </a:r>
          </a:p>
          <a:p>
            <a:pPr lvl="1"/>
            <a:r>
              <a:rPr lang="en-US" altLang="en-US" dirty="0"/>
              <a:t>Effective </a:t>
            </a:r>
            <a:r>
              <a:rPr lang="en-US" altLang="en-US" u="sng" dirty="0"/>
              <a:t>1/1/2018</a:t>
            </a:r>
          </a:p>
          <a:p>
            <a:pPr lvl="1"/>
            <a:r>
              <a:rPr lang="en-US" altLang="en-US" dirty="0"/>
              <a:t>Refundable credit for qualified family caregiver of discharged veterans</a:t>
            </a:r>
          </a:p>
          <a:p>
            <a:pPr lvl="1"/>
            <a:r>
              <a:rPr lang="en-US" altLang="en-US" dirty="0"/>
              <a:t>Lesser of $675 or 100% of service member’s Federal disability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11-30-2017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NJ TAX TY2016 v1.1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1E97C6-B5EA-4059-8D5E-F0990EFE7977}" type="slidenum"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pic>
        <p:nvPicPr>
          <p:cNvPr id="7" name="Picture 2" descr="NJ NJ" title="NJ NJ">
            <a:extLst>
              <a:ext uri="{FF2B5EF4-FFF2-40B4-BE49-F238E27FC236}">
                <a16:creationId xmlns:a16="http://schemas.microsoft.com/office/drawing/2014/main" id="{A5064F2C-AEF1-4286-9634-F00BF91348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51137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Property Tax Relief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34886"/>
            <a:ext cx="7710768" cy="4865914"/>
          </a:xfrm>
        </p:spPr>
        <p:txBody>
          <a:bodyPr>
            <a:normAutofit/>
          </a:bodyPr>
          <a:lstStyle/>
          <a:p>
            <a:r>
              <a:rPr lang="en-US" altLang="en-US" dirty="0"/>
              <a:t>Homestead Benefit</a:t>
            </a:r>
          </a:p>
          <a:p>
            <a:pPr lvl="1"/>
            <a:r>
              <a:rPr lang="en-US" altLang="en-US" dirty="0"/>
              <a:t>2014 Homestead Benefit paid in 2017</a:t>
            </a:r>
          </a:p>
          <a:p>
            <a:pPr lvl="1"/>
            <a:r>
              <a:rPr lang="en-US" altLang="en-US" dirty="0"/>
              <a:t>2015 application filing deadline November 30, 2017</a:t>
            </a:r>
          </a:p>
          <a:p>
            <a:r>
              <a:rPr lang="en-US" altLang="en-US" dirty="0"/>
              <a:t>Property Tax Reimbursement (PTR)</a:t>
            </a:r>
          </a:p>
          <a:p>
            <a:pPr lvl="1"/>
            <a:r>
              <a:rPr lang="en-US" altLang="en-US" dirty="0"/>
              <a:t>2016 PTR payment</a:t>
            </a:r>
          </a:p>
          <a:p>
            <a:pPr lvl="1"/>
            <a:r>
              <a:rPr lang="en-US" altLang="en-US" dirty="0"/>
              <a:t>Extended application filing deadline October 18, 2017</a:t>
            </a:r>
          </a:p>
          <a:p>
            <a:pPr lvl="1"/>
            <a:r>
              <a:rPr lang="en-US" altLang="en-US" dirty="0"/>
              <a:t>State budget affected payments for 2016</a:t>
            </a:r>
          </a:p>
          <a:p>
            <a:pPr lvl="2"/>
            <a:r>
              <a:rPr lang="en-US" altLang="en-US" dirty="0"/>
              <a:t>Payments only to incomes of $70,000 or less</a:t>
            </a:r>
          </a:p>
          <a:p>
            <a:pPr lvl="2"/>
            <a:r>
              <a:rPr lang="en-US" altLang="en-US" dirty="0"/>
              <a:t>Incomes between $70,000 – 80,007, file application in order to keep base year and receive 2017 PTR-2 application</a:t>
            </a:r>
          </a:p>
          <a:p>
            <a:pPr lvl="3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11-30-2017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t>NJ TAX TY2016 v1.1</a:t>
            </a:r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1E97C6-B5EA-4059-8D5E-F0990EFE7977}" type="slidenum">
              <a:rPr lang="en-US">
                <a:solidFill>
                  <a:srgbClr val="000000"/>
                </a:solidFill>
                <a:latin typeface="Calibri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srgbClr val="000000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pic>
        <p:nvPicPr>
          <p:cNvPr id="7" name="Picture 2" descr="NJ NJ" title="NJ NJ">
            <a:extLst>
              <a:ext uri="{FF2B5EF4-FFF2-40B4-BE49-F238E27FC236}">
                <a16:creationId xmlns:a16="http://schemas.microsoft.com/office/drawing/2014/main" id="{71521574-5F0E-456F-A3AC-3FFE271908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278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374</Words>
  <Application>Microsoft Office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Wingdings</vt:lpstr>
      <vt:lpstr>NJ Template 06</vt:lpstr>
      <vt:lpstr>What’s New for NJ</vt:lpstr>
      <vt:lpstr>NJ Tax Updates</vt:lpstr>
      <vt:lpstr>NJ Tax Updates</vt:lpstr>
      <vt:lpstr>NJ Tax Updates</vt:lpstr>
      <vt:lpstr>Property Tax Relief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2017-12-01T03:00:39Z</dcterms:modified>
</cp:coreProperties>
</file>